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56" r:id="rId2"/>
    <p:sldId id="257" r:id="rId3"/>
    <p:sldId id="258" r:id="rId4"/>
    <p:sldId id="259" r:id="rId5"/>
    <p:sldId id="263" r:id="rId6"/>
    <p:sldId id="260" r:id="rId7"/>
    <p:sldId id="261" r:id="rId8"/>
    <p:sldId id="262" r:id="rId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6/26/2022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7" tIns="48329" rIns="96657" bIns="48329" rtlCol="0" anchor="b"/>
          <a:lstStyle>
            <a:lvl1pPr algn="r">
              <a:defRPr sz="1200"/>
            </a:lvl1pPr>
          </a:lstStyle>
          <a:p>
            <a:fld id="{6C2A3DDC-B030-4C0B-9D1F-9EC73C957D6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7" tIns="48329" rIns="96657" bIns="48329" rtlCol="0"/>
          <a:lstStyle>
            <a:lvl1pPr algn="r">
              <a:defRPr sz="1200"/>
            </a:lvl1pPr>
          </a:lstStyle>
          <a:p>
            <a:r>
              <a:rPr lang="en-US"/>
              <a:t>6/26/2022 pm</a:t>
            </a:r>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7" tIns="48329" rIns="96657" bIns="483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7" tIns="48329" rIns="96657" bIns="48329" rtlCol="0" anchor="b"/>
          <a:lstStyle>
            <a:lvl1pPr algn="l">
              <a:defRPr sz="1200"/>
            </a:lvl1pPr>
          </a:lstStyle>
          <a:p>
            <a:r>
              <a:rPr lang="en-US"/>
              <a:t>Micky Galoway</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7" tIns="48329" rIns="96657" bIns="48329" rtlCol="0" anchor="b"/>
          <a:lstStyle>
            <a:lvl1pPr algn="r">
              <a:defRPr sz="1200"/>
            </a:lvl1pPr>
          </a:lstStyle>
          <a:p>
            <a:fld id="{511EEC9D-A5A5-4EB6-ABAC-6FC766995CFA}"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DBC66F-6A68-4425-A2A7-97FA2D4B7790}"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1535918011"/>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8D507F-AACA-4E82-8DD1-C3A1149206C4}" type="datetime1">
              <a:rPr lang="en-US" smtClean="0"/>
              <a:t>6/25/2022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332366047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D8D507F-AACA-4E82-8DD1-C3A1149206C4}"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115860118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D8D507F-AACA-4E82-8DD1-C3A1149206C4}"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97309247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8D507F-AACA-4E82-8DD1-C3A1149206C4}"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100141149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D8D507F-AACA-4E82-8DD1-C3A1149206C4}" type="datetime1">
              <a:rPr lang="en-US" smtClean="0"/>
              <a:t>6/25/2022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62600041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D8D507F-AACA-4E82-8DD1-C3A1149206C4}" type="datetime1">
              <a:rPr lang="en-US" smtClean="0"/>
              <a:t>6/25/2022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153689645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6F71CB-4B26-4535-A100-BD8DCE1A7AD0}"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300413871"/>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8EAF70-A019-47D5-A318-8719021D601B}"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1057497404"/>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70D7A1C-CA1A-45B1-A7A9-301291DFED86}"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443190636"/>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BECF47-8ADA-4A80-BA01-D432FC61EBF2}" type="datetime1">
              <a:rPr lang="en-US" smtClean="0"/>
              <a:t>6/25/2022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230119907"/>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90F699-64CD-4341-8642-C5F25FE674EA}" type="datetime1">
              <a:rPr lang="en-US" smtClean="0"/>
              <a:t>6/25/2022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2398626119"/>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CF3E9F-340B-4D1A-95C2-4B3D22A6D6F2}" type="datetime1">
              <a:rPr lang="en-US" smtClean="0"/>
              <a:t>6/25/2022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1555826825"/>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57CC0C1-6345-481F-B818-1CF899078BEC}" type="datetime1">
              <a:rPr lang="en-US" smtClean="0"/>
              <a:t>6/25/2022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3484331473"/>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91205FC-DF7E-4811-A03B-BB3A361E7CEE}" type="datetime1">
              <a:rPr lang="en-US" smtClean="0"/>
              <a:t>6/25/2022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2753202702"/>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DF204CF-A9AD-440D-9F5E-EBB85202FF30}" type="datetime1">
              <a:rPr lang="en-US" smtClean="0"/>
              <a:t>6/25/2022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3711642681"/>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40D9B1-5249-4B63-A654-D0C6EDE485DB}" type="datetime1">
              <a:rPr lang="en-US" smtClean="0"/>
              <a:t>6/25/2022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B8C25-35F9-43E9-9B30-885920E13CEB}" type="slidenum">
              <a:rPr lang="en-US" smtClean="0"/>
              <a:t>‹#›</a:t>
            </a:fld>
            <a:endParaRPr lang="en-US"/>
          </a:p>
        </p:txBody>
      </p:sp>
    </p:spTree>
    <p:extLst>
      <p:ext uri="{BB962C8B-B14F-4D97-AF65-F5344CB8AC3E}">
        <p14:creationId xmlns:p14="http://schemas.microsoft.com/office/powerpoint/2010/main" val="2661530487"/>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D8D507F-AACA-4E82-8DD1-C3A1149206C4}" type="datetime1">
              <a:rPr lang="en-US" smtClean="0"/>
              <a:t>6/25/2022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1CFB8C25-35F9-43E9-9B30-885920E13CEB}" type="slidenum">
              <a:rPr lang="en-US" smtClean="0"/>
              <a:t>‹#›</a:t>
            </a:fld>
            <a:endParaRPr lang="en-US"/>
          </a:p>
        </p:txBody>
      </p:sp>
    </p:spTree>
    <p:extLst>
      <p:ext uri="{BB962C8B-B14F-4D97-AF65-F5344CB8AC3E}">
        <p14:creationId xmlns:p14="http://schemas.microsoft.com/office/powerpoint/2010/main" val="128395533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ransition>
    <p:fade thruBlk="1"/>
  </p:transition>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1516" y="1091266"/>
            <a:ext cx="6620968" cy="4524315"/>
          </a:xfrm>
        </p:spPr>
        <p:txBody>
          <a:bodyPr>
            <a:spAutoFit/>
          </a:bodyPr>
          <a:lstStyle/>
          <a:p>
            <a:pPr algn="ctr"/>
            <a:r>
              <a:rPr lang="en-US" b="1" baseline="0" dirty="0">
                <a:solidFill>
                  <a:schemeClr val="tx1"/>
                </a:solidFill>
              </a:rPr>
              <a:t>Why People </a:t>
            </a:r>
            <a:br>
              <a:rPr lang="en-US" b="1" baseline="0" dirty="0">
                <a:solidFill>
                  <a:schemeClr val="tx1"/>
                </a:solidFill>
              </a:rPr>
            </a:br>
            <a:r>
              <a:rPr lang="en-US" b="1" baseline="0" dirty="0">
                <a:solidFill>
                  <a:schemeClr val="tx1"/>
                </a:solidFill>
              </a:rPr>
              <a:t>DO NOT Respond To The Invitation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1CFB8C25-35F9-43E9-9B30-885920E13CEB}" type="slidenum">
              <a:rPr lang="en-US" smtClean="0"/>
              <a:t>1</a:t>
            </a:fld>
            <a:endParaRPr lang="en-US"/>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2031325"/>
          </a:xfrm>
        </p:spPr>
        <p:txBody>
          <a:bodyPr>
            <a:spAutoFit/>
          </a:bodyPr>
          <a:lstStyle/>
          <a:p>
            <a:r>
              <a:rPr lang="en-US" b="1" baseline="0" dirty="0">
                <a:solidFill>
                  <a:schemeClr val="bg1"/>
                </a:solidFill>
                <a:highlight>
                  <a:srgbClr val="FFFF00"/>
                </a:highlight>
              </a:rPr>
              <a:t>The Lord Invites All Men To Share In The Blessings Of Christ.</a:t>
            </a:r>
            <a:endParaRPr lang="en-US" dirty="0">
              <a:solidFill>
                <a:schemeClr val="bg1"/>
              </a:solidFill>
              <a:highlight>
                <a:srgbClr val="FFFF00"/>
              </a:highlight>
            </a:endParaRPr>
          </a:p>
        </p:txBody>
      </p:sp>
      <p:sp>
        <p:nvSpPr>
          <p:cNvPr id="3" name="Content Placeholder 2"/>
          <p:cNvSpPr>
            <a:spLocks noGrp="1"/>
          </p:cNvSpPr>
          <p:nvPr>
            <p:ph idx="1"/>
          </p:nvPr>
        </p:nvSpPr>
        <p:spPr>
          <a:xfrm>
            <a:off x="190500" y="2551440"/>
            <a:ext cx="8763000" cy="3544560"/>
          </a:xfrm>
        </p:spPr>
        <p:txBody>
          <a:bodyPr>
            <a:spAutoFit/>
          </a:bodyPr>
          <a:lstStyle/>
          <a:p>
            <a:r>
              <a:rPr lang="en-US" sz="2400" i="1" baseline="0" dirty="0"/>
              <a:t>“Come unto me, all ye that labor and are heavy laden, and I will give you rest. Take my yoke upon you, and learn of me; for I am meek and lowly in heart: and ye shall find rest unto your souls. For my yoke is easy, and my burden is light”</a:t>
            </a:r>
            <a:r>
              <a:rPr lang="en-US" sz="2400" baseline="0" dirty="0"/>
              <a:t> (Matthew 11:28-30).</a:t>
            </a:r>
          </a:p>
          <a:p>
            <a:r>
              <a:rPr lang="en-US" sz="2400" i="1" baseline="0" dirty="0"/>
              <a:t>The book of Revelation closes</a:t>
            </a:r>
            <a:r>
              <a:rPr lang="en-US" sz="2400" i="1" dirty="0"/>
              <a:t>,</a:t>
            </a:r>
            <a:r>
              <a:rPr lang="en-US" sz="2400" i="1" baseline="0" dirty="0"/>
              <a:t> “And the Spirit and the Bride say, Come. And let him that heareth say, Come. And let him that is athirst come. And whosoever will, let him take the water of life freely”</a:t>
            </a:r>
            <a:r>
              <a:rPr lang="en-US" sz="2400" baseline="0" dirty="0"/>
              <a:t> (Revelation 22:17).</a:t>
            </a:r>
            <a:endParaRPr lang="en-US" sz="2400" dirty="0"/>
          </a:p>
        </p:txBody>
      </p:sp>
      <p:sp>
        <p:nvSpPr>
          <p:cNvPr id="4" name="Slide Number Placeholder 3"/>
          <p:cNvSpPr>
            <a:spLocks noGrp="1"/>
          </p:cNvSpPr>
          <p:nvPr>
            <p:ph type="sldNum" sz="quarter" idx="12"/>
          </p:nvPr>
        </p:nvSpPr>
        <p:spPr/>
        <p:txBody>
          <a:bodyPr/>
          <a:lstStyle/>
          <a:p>
            <a:fld id="{1CFB8C25-35F9-43E9-9B30-885920E13CEB}" type="slidenum">
              <a:rPr lang="en-US" smtClean="0"/>
              <a:t>2</a:t>
            </a:fld>
            <a:endParaRPr lang="en-US"/>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baseline="0" dirty="0">
                <a:solidFill>
                  <a:schemeClr val="bg1"/>
                </a:solidFill>
                <a:highlight>
                  <a:srgbClr val="FFFF00"/>
                </a:highlight>
              </a:rPr>
              <a:t>Some People Think God Will Not Forgive Them</a:t>
            </a:r>
            <a:endParaRPr lang="en-US" dirty="0">
              <a:solidFill>
                <a:schemeClr val="bg1"/>
              </a:solidFill>
              <a:highlight>
                <a:srgbClr val="FFFF00"/>
              </a:highlight>
            </a:endParaRPr>
          </a:p>
        </p:txBody>
      </p:sp>
      <p:sp>
        <p:nvSpPr>
          <p:cNvPr id="3" name="Content Placeholder 2"/>
          <p:cNvSpPr>
            <a:spLocks noGrp="1"/>
          </p:cNvSpPr>
          <p:nvPr>
            <p:ph idx="1"/>
          </p:nvPr>
        </p:nvSpPr>
        <p:spPr>
          <a:xfrm>
            <a:off x="76200" y="1886146"/>
            <a:ext cx="8991599" cy="4955203"/>
          </a:xfrm>
        </p:spPr>
        <p:txBody>
          <a:bodyPr wrap="square">
            <a:spAutoFit/>
          </a:bodyPr>
          <a:lstStyle/>
          <a:p>
            <a:pPr>
              <a:spcBef>
                <a:spcPts val="0"/>
              </a:spcBef>
            </a:pPr>
            <a:r>
              <a:rPr lang="en-US" sz="3000" baseline="0" dirty="0"/>
              <a:t>Jews on the day of Pentecost had crucified Jesus only 50 days earlier. (Acts 2:36-38, 41)</a:t>
            </a:r>
          </a:p>
          <a:p>
            <a:pPr>
              <a:spcBef>
                <a:spcPts val="0"/>
              </a:spcBef>
            </a:pPr>
            <a:r>
              <a:rPr lang="en-US" sz="3000" baseline="0" dirty="0"/>
              <a:t>Prior to his conversion, Paul persecuted the church. Acts 8:1-3</a:t>
            </a:r>
          </a:p>
          <a:p>
            <a:pPr lvl="1">
              <a:spcBef>
                <a:spcPts val="0"/>
              </a:spcBef>
            </a:pPr>
            <a:r>
              <a:rPr lang="en-US" sz="2800" i="1" baseline="0" dirty="0"/>
              <a:t>“I am not meet to be called an apostle, </a:t>
            </a:r>
            <a:r>
              <a:rPr lang="en-US" sz="2800" i="1" u="sng" baseline="0" dirty="0"/>
              <a:t>because I persecuted the church of God</a:t>
            </a:r>
            <a:r>
              <a:rPr lang="en-US" sz="2800" i="1" baseline="0" dirty="0"/>
              <a:t>”</a:t>
            </a:r>
            <a:r>
              <a:rPr lang="en-US" sz="2800" baseline="0" dirty="0"/>
              <a:t> </a:t>
            </a:r>
            <a:br>
              <a:rPr lang="en-US" sz="2800" baseline="0" dirty="0"/>
            </a:br>
            <a:r>
              <a:rPr lang="en-US" sz="2800" baseline="0" dirty="0"/>
              <a:t>(1 Corinthians 15:9).</a:t>
            </a:r>
          </a:p>
          <a:p>
            <a:pPr lvl="1">
              <a:spcBef>
                <a:spcPts val="0"/>
              </a:spcBef>
            </a:pPr>
            <a:r>
              <a:rPr lang="en-US" sz="2800" i="1" baseline="0" dirty="0"/>
              <a:t>“This is a faithful saying, and worthy of all acceptation, that Christ Jesus came into the world to save sinners; </a:t>
            </a:r>
            <a:r>
              <a:rPr lang="en-US" sz="2800" i="1" u="sng" baseline="0" dirty="0"/>
              <a:t>of whom I am chief</a:t>
            </a:r>
            <a:r>
              <a:rPr lang="en-US" sz="2800" i="1" baseline="0" dirty="0"/>
              <a:t>.”</a:t>
            </a:r>
            <a:br>
              <a:rPr lang="en-US" sz="2800" i="1" baseline="0" dirty="0"/>
            </a:br>
            <a:r>
              <a:rPr lang="en-US" sz="2800" baseline="0" dirty="0"/>
              <a:t>(1 Timothy 1:15)</a:t>
            </a:r>
          </a:p>
        </p:txBody>
      </p:sp>
      <p:sp>
        <p:nvSpPr>
          <p:cNvPr id="4" name="Slide Number Placeholder 3"/>
          <p:cNvSpPr>
            <a:spLocks noGrp="1"/>
          </p:cNvSpPr>
          <p:nvPr>
            <p:ph type="sldNum" sz="quarter" idx="12"/>
          </p:nvPr>
        </p:nvSpPr>
        <p:spPr/>
        <p:txBody>
          <a:bodyPr/>
          <a:lstStyle/>
          <a:p>
            <a:fld id="{1CFB8C25-35F9-43E9-9B30-885920E13CEB}" type="slidenum">
              <a:rPr lang="en-US" smtClean="0"/>
              <a:t>3</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spAutoFit/>
          </a:bodyPr>
          <a:lstStyle/>
          <a:p>
            <a:r>
              <a:rPr lang="en-US" b="1" baseline="0" dirty="0">
                <a:solidFill>
                  <a:schemeClr val="bg1"/>
                </a:solidFill>
                <a:highlight>
                  <a:srgbClr val="FFFF00"/>
                </a:highlight>
              </a:rPr>
              <a:t>Some People Think God Will Not Forgive Them</a:t>
            </a:r>
            <a:endParaRPr lang="en-US" dirty="0">
              <a:solidFill>
                <a:schemeClr val="bg1"/>
              </a:solidFill>
              <a:highlight>
                <a:srgbClr val="FFFF00"/>
              </a:highlight>
            </a:endParaRPr>
          </a:p>
        </p:txBody>
      </p:sp>
      <p:sp>
        <p:nvSpPr>
          <p:cNvPr id="3" name="Content Placeholder 2"/>
          <p:cNvSpPr>
            <a:spLocks noGrp="1"/>
          </p:cNvSpPr>
          <p:nvPr>
            <p:ph idx="1"/>
          </p:nvPr>
        </p:nvSpPr>
        <p:spPr>
          <a:xfrm>
            <a:off x="209550" y="1892776"/>
            <a:ext cx="8724900" cy="3365024"/>
          </a:xfrm>
        </p:spPr>
        <p:txBody>
          <a:bodyPr>
            <a:spAutoFit/>
          </a:bodyPr>
          <a:lstStyle/>
          <a:p>
            <a:r>
              <a:rPr lang="en-US" sz="2800" baseline="0" dirty="0"/>
              <a:t>Members of the church at Corinth had been guilty of the vilest of sins. (1 Corinthians 6:9-11).</a:t>
            </a:r>
          </a:p>
          <a:p>
            <a:r>
              <a:rPr lang="en-US" sz="2800" baseline="0" dirty="0"/>
              <a:t>John the Baptist described Jesus as </a:t>
            </a:r>
            <a:r>
              <a:rPr lang="en-US" sz="2800" i="1" baseline="0" dirty="0"/>
              <a:t>“the Lamb of God, which taketh away the sin of the world”</a:t>
            </a:r>
            <a:r>
              <a:rPr lang="en-US" sz="2800" baseline="0" dirty="0"/>
              <a:t> (John 1:29).</a:t>
            </a:r>
          </a:p>
          <a:p>
            <a:r>
              <a:rPr lang="en-US" sz="2800" baseline="0" dirty="0"/>
              <a:t>Romans 5:6 says, </a:t>
            </a:r>
            <a:r>
              <a:rPr lang="en-US" sz="2800" i="1" baseline="0" dirty="0"/>
              <a:t>“… Christ died for the ungodly.”</a:t>
            </a:r>
            <a:endParaRPr lang="en-US" sz="2400" i="1" baseline="0" dirty="0"/>
          </a:p>
        </p:txBody>
      </p:sp>
      <p:sp>
        <p:nvSpPr>
          <p:cNvPr id="5" name="Slide Number Placeholder 4"/>
          <p:cNvSpPr>
            <a:spLocks noGrp="1"/>
          </p:cNvSpPr>
          <p:nvPr>
            <p:ph type="sldNum" sz="quarter" idx="12"/>
          </p:nvPr>
        </p:nvSpPr>
        <p:spPr/>
        <p:txBody>
          <a:bodyPr/>
          <a:lstStyle/>
          <a:p>
            <a:fld id="{1CFB8C25-35F9-43E9-9B30-885920E13CEB}" type="slidenum">
              <a:rPr lang="en-US" smtClean="0"/>
              <a:t>4</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76250" y="80798"/>
            <a:ext cx="7055380" cy="1400530"/>
          </a:xfrm>
        </p:spPr>
        <p:txBody>
          <a:bodyPr>
            <a:spAutoFit/>
          </a:bodyPr>
          <a:lstStyle/>
          <a:p>
            <a:r>
              <a:rPr lang="en-US" b="1" baseline="0" dirty="0">
                <a:solidFill>
                  <a:schemeClr val="bg1"/>
                </a:solidFill>
                <a:highlight>
                  <a:srgbClr val="FFFF00"/>
                </a:highlight>
              </a:rPr>
              <a:t>Some People Think God Will Not Forgive Them</a:t>
            </a:r>
            <a:endParaRPr lang="en-US" dirty="0">
              <a:solidFill>
                <a:schemeClr val="bg1"/>
              </a:solidFill>
              <a:highlight>
                <a:srgbClr val="FFFF00"/>
              </a:highlight>
            </a:endParaRPr>
          </a:p>
        </p:txBody>
      </p:sp>
      <p:sp>
        <p:nvSpPr>
          <p:cNvPr id="3" name="Content Placeholder 2"/>
          <p:cNvSpPr>
            <a:spLocks noGrp="1"/>
          </p:cNvSpPr>
          <p:nvPr>
            <p:ph idx="1"/>
          </p:nvPr>
        </p:nvSpPr>
        <p:spPr>
          <a:xfrm>
            <a:off x="457200" y="1600200"/>
            <a:ext cx="8458200" cy="4042132"/>
          </a:xfrm>
        </p:spPr>
        <p:txBody>
          <a:bodyPr>
            <a:spAutoFit/>
          </a:bodyPr>
          <a:lstStyle/>
          <a:p>
            <a:r>
              <a:rPr lang="en-US" sz="2400" baseline="0" dirty="0"/>
              <a:t>The Lord said, </a:t>
            </a:r>
            <a:r>
              <a:rPr lang="en-US" sz="2400" i="1" baseline="0" dirty="0"/>
              <a:t>“I am not come to call the righteous, </a:t>
            </a:r>
            <a:r>
              <a:rPr lang="en-US" sz="2400" i="1" u="sng" baseline="0" dirty="0"/>
              <a:t>but sinners to repentance</a:t>
            </a:r>
            <a:r>
              <a:rPr lang="en-US" sz="2400" i="1" baseline="0" dirty="0"/>
              <a:t>.”</a:t>
            </a:r>
            <a:r>
              <a:rPr lang="en-US" sz="2400" baseline="0" dirty="0"/>
              <a:t> (Matthew 9:13)</a:t>
            </a:r>
          </a:p>
          <a:p>
            <a:r>
              <a:rPr lang="en-US" sz="2400" baseline="0" dirty="0"/>
              <a:t>The Lord wants all men to be saved! Peter said, </a:t>
            </a:r>
            <a:r>
              <a:rPr lang="en-US" sz="2400" i="1" baseline="0" dirty="0"/>
              <a:t>“The Lord is not slack concerning His promise, as some men count slackness; but is longsuffering to you-ward, </a:t>
            </a:r>
            <a:r>
              <a:rPr lang="en-US" sz="2400" i="1" u="sng" baseline="0" dirty="0"/>
              <a:t>not wishing that any should perish</a:t>
            </a:r>
            <a:r>
              <a:rPr lang="en-US" sz="2400" i="1" baseline="0" dirty="0"/>
              <a:t>, but that all should come to repentance.”</a:t>
            </a:r>
            <a:r>
              <a:rPr lang="en-US" sz="2400" baseline="0" dirty="0"/>
              <a:t> (2 Peter 3:9)</a:t>
            </a:r>
          </a:p>
          <a:p>
            <a:r>
              <a:rPr lang="en-US" sz="2400" baseline="0" dirty="0"/>
              <a:t>John said, </a:t>
            </a:r>
            <a:r>
              <a:rPr lang="en-US" sz="2400" i="1" baseline="0" dirty="0"/>
              <a:t>“If we confess our sins, He is faithful and righteous </a:t>
            </a:r>
            <a:r>
              <a:rPr lang="en-US" sz="2400" i="1" u="sng" baseline="0" dirty="0"/>
              <a:t>to forgive us our sins</a:t>
            </a:r>
            <a:r>
              <a:rPr lang="en-US" sz="2400" i="1" baseline="0" dirty="0"/>
              <a:t>, and to cleanse us from all unrighteousness.”</a:t>
            </a:r>
            <a:r>
              <a:rPr lang="en-US" sz="2400" baseline="0" dirty="0"/>
              <a:t> (1 John 1:9)</a:t>
            </a:r>
            <a:endParaRPr lang="en-US" sz="2400" dirty="0"/>
          </a:p>
        </p:txBody>
      </p:sp>
      <p:sp>
        <p:nvSpPr>
          <p:cNvPr id="6" name="Slide Number Placeholder 5"/>
          <p:cNvSpPr>
            <a:spLocks noGrp="1"/>
          </p:cNvSpPr>
          <p:nvPr>
            <p:ph type="sldNum" sz="quarter" idx="12"/>
          </p:nvPr>
        </p:nvSpPr>
        <p:spPr/>
        <p:txBody>
          <a:bodyPr/>
          <a:lstStyle/>
          <a:p>
            <a:fld id="{1CFB8C25-35F9-43E9-9B30-885920E13CEB}" type="slidenum">
              <a:rPr lang="en-US" smtClean="0"/>
              <a:t>5</a:t>
            </a:fld>
            <a:endParaRPr lang="en-US"/>
          </a:p>
        </p:txBody>
      </p:sp>
      <p:sp>
        <p:nvSpPr>
          <p:cNvPr id="5" name="TextBox 4"/>
          <p:cNvSpPr txBox="1"/>
          <p:nvPr/>
        </p:nvSpPr>
        <p:spPr>
          <a:xfrm>
            <a:off x="200319" y="5715000"/>
            <a:ext cx="8763000" cy="954107"/>
          </a:xfrm>
          <a:prstGeom prst="rect">
            <a:avLst/>
          </a:prstGeom>
          <a:solidFill>
            <a:schemeClr val="accent4">
              <a:lumMod val="60000"/>
              <a:lumOff val="40000"/>
            </a:schemeClr>
          </a:solidFill>
        </p:spPr>
        <p:txBody>
          <a:bodyPr wrap="square" rtlCol="0">
            <a:spAutoFit/>
          </a:bodyPr>
          <a:lstStyle/>
          <a:p>
            <a:r>
              <a:rPr lang="en-US" sz="2800" b="1" dirty="0">
                <a:solidFill>
                  <a:srgbClr val="FF0000"/>
                </a:solidFill>
              </a:rPr>
              <a:t>The only sin the Lord will not forgive is the one you refuse to repent of!</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baseline="0" dirty="0">
                <a:solidFill>
                  <a:schemeClr val="bg1"/>
                </a:solidFill>
                <a:highlight>
                  <a:srgbClr val="FFFF00"/>
                </a:highlight>
              </a:rPr>
              <a:t>Some People Fail To Respond Because Of Pride</a:t>
            </a:r>
            <a:endParaRPr lang="en-US" dirty="0">
              <a:solidFill>
                <a:schemeClr val="bg1"/>
              </a:solidFill>
              <a:highlight>
                <a:srgbClr val="FFFF00"/>
              </a:highlight>
            </a:endParaRPr>
          </a:p>
        </p:txBody>
      </p:sp>
      <p:sp>
        <p:nvSpPr>
          <p:cNvPr id="3" name="Content Placeholder 2"/>
          <p:cNvSpPr>
            <a:spLocks noGrp="1"/>
          </p:cNvSpPr>
          <p:nvPr>
            <p:ph idx="1"/>
          </p:nvPr>
        </p:nvSpPr>
        <p:spPr>
          <a:xfrm>
            <a:off x="228600" y="2133600"/>
            <a:ext cx="8686800" cy="4154043"/>
          </a:xfrm>
        </p:spPr>
        <p:txBody>
          <a:bodyPr>
            <a:spAutoFit/>
          </a:bodyPr>
          <a:lstStyle/>
          <a:p>
            <a:r>
              <a:rPr lang="en-US" sz="2800" i="1" baseline="0" dirty="0"/>
              <a:t>“Every one that is proud in heart is an abomination to Jehovah … There is a generation that are pure in their own eyes, and yet are not washed from their filthiness.”</a:t>
            </a:r>
            <a:r>
              <a:rPr lang="en-US" sz="2800" baseline="0" dirty="0"/>
              <a:t> (Proverbs 16:5; 30:12).</a:t>
            </a:r>
          </a:p>
          <a:p>
            <a:r>
              <a:rPr lang="en-US" sz="2800" i="1" baseline="0" dirty="0"/>
              <a:t>“Blessed are the poor in spirit: for theirs is the kingdom of heaven. Blessed are they that mourn: for they shall be comforted.”</a:t>
            </a:r>
            <a:r>
              <a:rPr lang="en-US" sz="2800" baseline="0" dirty="0"/>
              <a:t> </a:t>
            </a:r>
            <a:br>
              <a:rPr lang="en-US" sz="2800" baseline="0" dirty="0"/>
            </a:br>
            <a:r>
              <a:rPr lang="en-US" sz="2800" baseline="0" dirty="0"/>
              <a:t>(Matthew 5:3-4).</a:t>
            </a:r>
            <a:endParaRPr lang="en-US" sz="2800" dirty="0"/>
          </a:p>
        </p:txBody>
      </p:sp>
      <p:sp>
        <p:nvSpPr>
          <p:cNvPr id="4" name="Slide Number Placeholder 3"/>
          <p:cNvSpPr>
            <a:spLocks noGrp="1"/>
          </p:cNvSpPr>
          <p:nvPr>
            <p:ph type="sldNum" sz="quarter" idx="12"/>
          </p:nvPr>
        </p:nvSpPr>
        <p:spPr/>
        <p:txBody>
          <a:bodyPr/>
          <a:lstStyle/>
          <a:p>
            <a:fld id="{1CFB8C25-35F9-43E9-9B30-885920E13CEB}" type="slidenum">
              <a:rPr lang="en-US" smtClean="0"/>
              <a:t>6</a:t>
            </a:fld>
            <a:endParaRPr lang="en-US"/>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46" y="228600"/>
            <a:ext cx="7744890" cy="1384995"/>
          </a:xfrm>
        </p:spPr>
        <p:txBody>
          <a:bodyPr wrap="square">
            <a:spAutoFit/>
          </a:bodyPr>
          <a:lstStyle/>
          <a:p>
            <a:r>
              <a:rPr lang="en-US" b="1" baseline="0" dirty="0">
                <a:solidFill>
                  <a:schemeClr val="bg1"/>
                </a:solidFill>
                <a:highlight>
                  <a:srgbClr val="FFFF00"/>
                </a:highlight>
              </a:rPr>
              <a:t>Some People Fail To Respond Because Of Procrastination.</a:t>
            </a:r>
            <a:endParaRPr lang="en-US" dirty="0">
              <a:solidFill>
                <a:schemeClr val="bg1"/>
              </a:solidFill>
              <a:highlight>
                <a:srgbClr val="FFFF00"/>
              </a:highlight>
            </a:endParaRPr>
          </a:p>
        </p:txBody>
      </p:sp>
      <p:sp>
        <p:nvSpPr>
          <p:cNvPr id="3" name="Content Placeholder 2"/>
          <p:cNvSpPr>
            <a:spLocks noGrp="1"/>
          </p:cNvSpPr>
          <p:nvPr>
            <p:ph idx="1"/>
          </p:nvPr>
        </p:nvSpPr>
        <p:spPr>
          <a:xfrm>
            <a:off x="190500" y="1752600"/>
            <a:ext cx="8763000" cy="4960332"/>
          </a:xfrm>
        </p:spPr>
        <p:txBody>
          <a:bodyPr>
            <a:spAutoFit/>
          </a:bodyPr>
          <a:lstStyle/>
          <a:p>
            <a:r>
              <a:rPr lang="en-US" sz="2800" baseline="0" dirty="0"/>
              <a:t>Acts 24:25, </a:t>
            </a:r>
            <a:r>
              <a:rPr lang="en-US" sz="2800" i="1" baseline="0" dirty="0"/>
              <a:t>“And as he reasoned of righteousness, and self-control, and the judgment to come, Felix was terrified, and answered, Go thy way for this time; and </a:t>
            </a:r>
            <a:r>
              <a:rPr lang="en-US" sz="2800" i="1" u="sng" baseline="0" dirty="0"/>
              <a:t>when I have a convenient season</a:t>
            </a:r>
            <a:r>
              <a:rPr lang="en-US" sz="2800" i="1" baseline="0" dirty="0"/>
              <a:t>, I will call thee unto me.”</a:t>
            </a:r>
          </a:p>
          <a:p>
            <a:r>
              <a:rPr lang="en-US" sz="2800" baseline="0" dirty="0"/>
              <a:t>2 Thessalonians 2:10-12, </a:t>
            </a:r>
            <a:r>
              <a:rPr lang="en-US" sz="2800" i="1" baseline="0" dirty="0"/>
              <a:t>“For this cause God sendeth them working of error (strong delusion KJV), that they should believe a lie: that they all might be judged who believed not the truth, </a:t>
            </a:r>
            <a:r>
              <a:rPr lang="en-US" sz="2800" i="1" u="sng" baseline="0" dirty="0"/>
              <a:t>but had pleasure in unrighteousness</a:t>
            </a:r>
            <a:r>
              <a:rPr lang="en-US" sz="2800" i="1" baseline="0" dirty="0"/>
              <a:t>.”</a:t>
            </a:r>
            <a:endParaRPr lang="en-US" sz="2800" dirty="0"/>
          </a:p>
        </p:txBody>
      </p:sp>
      <p:sp>
        <p:nvSpPr>
          <p:cNvPr id="4" name="Slide Number Placeholder 3"/>
          <p:cNvSpPr>
            <a:spLocks noGrp="1"/>
          </p:cNvSpPr>
          <p:nvPr>
            <p:ph type="sldNum" sz="quarter" idx="12"/>
          </p:nvPr>
        </p:nvSpPr>
        <p:spPr/>
        <p:txBody>
          <a:bodyPr/>
          <a:lstStyle/>
          <a:p>
            <a:fld id="{1CFB8C25-35F9-43E9-9B30-885920E13CEB}" type="slidenum">
              <a:rPr lang="en-US" smtClean="0"/>
              <a:t>7</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738664"/>
          </a:xfrm>
        </p:spPr>
        <p:txBody>
          <a:bodyPr>
            <a:spAutoFit/>
          </a:bodyPr>
          <a:lstStyle/>
          <a:p>
            <a:r>
              <a:rPr lang="en-US" baseline="0" dirty="0"/>
              <a:t>Conclusion:</a:t>
            </a:r>
            <a:endParaRPr lang="en-US" dirty="0"/>
          </a:p>
        </p:txBody>
      </p:sp>
      <p:sp>
        <p:nvSpPr>
          <p:cNvPr id="3" name="Content Placeholder 2"/>
          <p:cNvSpPr>
            <a:spLocks noGrp="1"/>
          </p:cNvSpPr>
          <p:nvPr>
            <p:ph idx="1"/>
          </p:nvPr>
        </p:nvSpPr>
        <p:spPr>
          <a:xfrm>
            <a:off x="381000" y="1600201"/>
            <a:ext cx="8229600" cy="4334520"/>
          </a:xfrm>
        </p:spPr>
        <p:txBody>
          <a:bodyPr>
            <a:spAutoFit/>
          </a:bodyPr>
          <a:lstStyle/>
          <a:p>
            <a:pPr>
              <a:buNone/>
            </a:pPr>
            <a:r>
              <a:rPr lang="en-US" sz="3500" b="1" baseline="0" dirty="0">
                <a:solidFill>
                  <a:schemeClr val="bg1"/>
                </a:solidFill>
                <a:highlight>
                  <a:srgbClr val="FFFF00"/>
                </a:highlight>
              </a:rPr>
              <a:t>Uncertainty of tomorrow.</a:t>
            </a:r>
          </a:p>
          <a:p>
            <a:r>
              <a:rPr lang="en-US" sz="2800" baseline="0" dirty="0"/>
              <a:t>James asked the question, </a:t>
            </a:r>
            <a:r>
              <a:rPr lang="en-US" sz="2800" i="1" baseline="0" dirty="0"/>
              <a:t>“What is your life?” </a:t>
            </a:r>
            <a:r>
              <a:rPr lang="en-US" sz="2800" baseline="0" dirty="0"/>
              <a:t>He answered, </a:t>
            </a:r>
            <a:r>
              <a:rPr lang="en-US" sz="2800" i="1" baseline="0" dirty="0"/>
              <a:t>“It is even a vapor, that appeareth for a little time, and then vanisheth away.”</a:t>
            </a:r>
            <a:r>
              <a:rPr lang="en-US" sz="2800" baseline="0" dirty="0"/>
              <a:t> (James 4:14</a:t>
            </a:r>
            <a:r>
              <a:rPr lang="en-US" sz="2800" dirty="0"/>
              <a:t>)</a:t>
            </a:r>
            <a:endParaRPr lang="en-US" sz="2800" baseline="0" dirty="0"/>
          </a:p>
          <a:p>
            <a:r>
              <a:rPr lang="en-US" sz="2800" baseline="0" dirty="0"/>
              <a:t>Obey God today, while you have the opportunity!</a:t>
            </a:r>
            <a:br>
              <a:rPr lang="en-US" sz="2800" baseline="0" dirty="0"/>
            </a:br>
            <a:r>
              <a:rPr lang="en-US" sz="2800" i="1" baseline="0" dirty="0"/>
              <a:t>“Now is the accepted time; behold, now is the day of salvation.”</a:t>
            </a:r>
            <a:r>
              <a:rPr lang="en-US" sz="2800" baseline="0" dirty="0"/>
              <a:t> (2 Corinthians 6:2)</a:t>
            </a:r>
          </a:p>
        </p:txBody>
      </p:sp>
      <p:sp>
        <p:nvSpPr>
          <p:cNvPr id="4" name="Slide Number Placeholder 3"/>
          <p:cNvSpPr>
            <a:spLocks noGrp="1"/>
          </p:cNvSpPr>
          <p:nvPr>
            <p:ph type="sldNum" sz="quarter" idx="12"/>
          </p:nvPr>
        </p:nvSpPr>
        <p:spPr/>
        <p:txBody>
          <a:bodyPr/>
          <a:lstStyle/>
          <a:p>
            <a:fld id="{1CFB8C25-35F9-43E9-9B30-885920E13CEB}" type="slidenum">
              <a:rPr lang="en-US" smtClean="0"/>
              <a:t>8</a:t>
            </a:fld>
            <a:endParaRPr lang="en-US"/>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723</TotalTime>
  <Words>707</Words>
  <Application>Microsoft Office PowerPoint</Application>
  <PresentationFormat>On-screen Show (4:3)</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Ion</vt:lpstr>
      <vt:lpstr>Why People  DO NOT Respond To The Invitation</vt:lpstr>
      <vt:lpstr>The Lord Invites All Men To Share In The Blessings Of Christ.</vt:lpstr>
      <vt:lpstr>Some People Think God Will Not Forgive Them</vt:lpstr>
      <vt:lpstr>Some People Think God Will Not Forgive Them</vt:lpstr>
      <vt:lpstr>Some People Think God Will Not Forgive Them</vt:lpstr>
      <vt:lpstr>Some People Fail To Respond Because Of Pride</vt:lpstr>
      <vt:lpstr>Some People Fail To Respond Because Of Procrastination.</vt:lpstr>
      <vt:lpstr>Conclusion: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People Do Not Respond To The Invitation (2)</dc:title>
  <dc:creator>Micky Galloway</dc:creator>
  <cp:lastModifiedBy>Richard Lidh</cp:lastModifiedBy>
  <cp:revision>16</cp:revision>
  <cp:lastPrinted>2022-06-26T03:48:56Z</cp:lastPrinted>
  <dcterms:created xsi:type="dcterms:W3CDTF">2016-05-29T12:48:49Z</dcterms:created>
  <dcterms:modified xsi:type="dcterms:W3CDTF">2022-06-26T03:49:31Z</dcterms:modified>
</cp:coreProperties>
</file>